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notesMasterIdLst>
    <p:notesMasterId r:id="rId23"/>
  </p:notesMasterIdLst>
  <p:sldIdLst>
    <p:sldId id="256" r:id="rId2"/>
    <p:sldId id="276" r:id="rId3"/>
    <p:sldId id="260" r:id="rId4"/>
    <p:sldId id="263" r:id="rId5"/>
    <p:sldId id="278" r:id="rId6"/>
    <p:sldId id="277" r:id="rId7"/>
    <p:sldId id="264" r:id="rId8"/>
    <p:sldId id="281" r:id="rId9"/>
    <p:sldId id="280" r:id="rId10"/>
    <p:sldId id="279" r:id="rId11"/>
    <p:sldId id="282" r:id="rId12"/>
    <p:sldId id="283" r:id="rId13"/>
    <p:sldId id="284" r:id="rId14"/>
    <p:sldId id="285" r:id="rId15"/>
    <p:sldId id="265" r:id="rId16"/>
    <p:sldId id="271" r:id="rId17"/>
    <p:sldId id="272" r:id="rId18"/>
    <p:sldId id="297" r:id="rId19"/>
    <p:sldId id="291" r:id="rId20"/>
    <p:sldId id="292" r:id="rId21"/>
    <p:sldId id="296" r:id="rId22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33517" autoAdjust="0"/>
  </p:normalViewPr>
  <p:slideViewPr>
    <p:cSldViewPr snapToGrid="0">
      <p:cViewPr varScale="1">
        <p:scale>
          <a:sx n="24" d="100"/>
          <a:sy n="24" d="100"/>
        </p:scale>
        <p:origin x="247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A39127F-94AF-4BE2-B737-01EBD9F978EB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36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865BACE-0F9C-4504-A5B1-B90D59706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91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Добрый день. Я, Манахов Фатих, выпускник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колледжа КИУ. Тема моей выпускной квалификационной работы является Организация ЛВС для МАОУ Лицей-интернат №2.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865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 тут демонстрируется СКС здания лицея «» этажа и корпуса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797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 тут демонстрируется СКС здания лицея «» этажа и корпуса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99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 тут демонстрируется СКС здания лицея «» этажа и корпуса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587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 тут демонстрируется СКС здания лицея «» этажа и корпуса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560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 тут демонстрируется СКС здания лицея «» этажа и корпуса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557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Сравним популярные производителей сетевых оборудований. Самые известные: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Cisco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-link,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MikroTik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Cisco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всемирный известный производитель, славится своей надежностью, лидер в сфере сетевых оборудований. Для ЛВС МАОУ «Лицей-интернат №2» не подходит в связи высокой стоимости и излишней производительностью. Хорошо подходить для крупных организаций, провайдеров и ЦОД.</a:t>
            </a:r>
          </a:p>
          <a:p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MikroTik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латвийский производитель, стал популярен благодаря доступных цен, большой функциональности и производительности</a:t>
            </a:r>
            <a:r>
              <a:rPr lang="ru-RU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же высокая надежность,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хорошо подходит для маленьких и средних организаций, имеет большие возможности по настройки оборудование. Для ЛВС Лицея интерната №2 был</a:t>
            </a:r>
            <a:r>
              <a:rPr lang="ru-RU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выбран оборудования от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MikroTik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tp-link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китайский производитель, возможности малы в отличии всех вышеперечисленных производителей, не стабилен в работе, не рекомендуются использовать в организациях. Популярен среди домашних сетей, благодаря своей доступной ценой и простой настройки.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922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Выбранные оборудование по ТЗ. С ТЗ можете ознакомиться в текстовом материале ВКР.</a:t>
            </a:r>
          </a:p>
          <a:p>
            <a:r>
              <a:rPr lang="ru-RU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Маршрутизатор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MIKROTIK CCR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1009-7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Характеристики: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Процессор: 9 ядер, 1.2 ГГц на ядро;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ОЗУ: 2 ГБ;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ПЗУ 128 МБ;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Сетевые интерфейсы: 7x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Gigabit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1х SFP+ 10G, 1х комбинированный порт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 / SFP 1.25G;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Пропускная способность 15792 Мбит/с.</a:t>
            </a:r>
          </a:p>
          <a:p>
            <a:r>
              <a:rPr lang="ru-RU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Коммутатор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MIKROTIK CRS328-24P-4S+RM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Характеристики: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коммутатора: L3;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Процессор: 1 ядро, 800 МГц;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ОЗУ: 512 МБ;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ПЗУ: 16 МБ;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Сетевые интерфейсы: 24х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Gigabit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4х SFP+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10G;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PoE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есть, 24 В;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Пропускная способность 64000 Мбит/с.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372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маршрутизаторы было настроена:</a:t>
            </a:r>
          </a:p>
          <a:p>
            <a:pPr lvl="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ы;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Диапазон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адресов;</a:t>
            </a:r>
          </a:p>
          <a:p>
            <a:pPr lvl="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-сервера;</a:t>
            </a:r>
          </a:p>
          <a:p>
            <a:pPr lvl="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адреса;</a:t>
            </a:r>
          </a:p>
          <a:p>
            <a:pPr lvl="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-клиент, для подключения к интернету; 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Настроили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Настроили блокировки сайтов для учеников.</a:t>
            </a:r>
          </a:p>
          <a:p>
            <a:pPr lvl="0"/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коммутаторе было настроена: </a:t>
            </a:r>
          </a:p>
          <a:p>
            <a:pPr lvl="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Присвоили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портам;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Присвоили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 коммутатору;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Составили статический маршрут до маршрутизатора;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50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Проект выполнялся на эмуляторе ЛВС «EVE-NG». По причине стабильной эмулирование сетевых оборудований от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Mikrotik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и рекомендаций от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MikroTik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EVE-NG работает на основе «клиент-сервер». Серверная часть разворачивается на виртуальной машине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VMware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Workstation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», по рекомендации EVE-NG. Клиентская часть на компьютере через веб-браузер.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358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серверной части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EVE-NG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Wmware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Вводим полученный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 с сервера в браузер.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клиентской части. Вводим полученный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 с сервера в браузер. Ввод логина и пароля. Облако – это интернет от провайдера.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 топологии. Запуск маршрутизатора, коммутатора, компьютеров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9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15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 остальной топологии. Из-за ограничений сервера и времени выступления, не будет показал полная работа всей сети, сеть полностью рабочая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337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выпускной квалификационной работы, является организация локальной вычислительной сети для Муниципального автономного общеобразовательного учреждения «Лицей-интернат №2».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поставленной цели необходимо решить следующие задачи: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методы организации локальной вычислительной сети;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Ознакомление организаций;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требований для организации локальной вычислительной сети;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локальной вычислительной сети;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сроков и бюджетов для реализации локальной вычислительной сети;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локальной вычислительной сети;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локальной вычислительной сети;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профилактических работ;</a:t>
            </a:r>
          </a:p>
          <a:p>
            <a:pPr lvl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Устранения рисков в локальной вычислительной сети.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Благодаря объединения компьютеров в одну единую сеть возможно обменивается информаций между компьютеров, например, электронными документами, и администрировать компьютерами в сети.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41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студент получение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наличие интернета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ya.ru.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 блокировки не желательных сайтов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учителе получили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наличие интернета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ya.ru.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 блокировки не желательных сайтов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открыт, нужен для преподавания. Не может соединится с студентом, в связи с разными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VLAN, Destination network unreachable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Сеть назначения недоступна.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297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данной выпускном квалицированном работе, организовали локально вычислительную сеть для МАОУ «Лицей-интерна №2».</a:t>
            </a:r>
          </a:p>
          <a:p>
            <a:pPr hangingPunct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этого, мы решили следующие задачи:  </a:t>
            </a:r>
          </a:p>
          <a:p>
            <a:pPr lvl="0" hangingPunct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Поставленные введении </a:t>
            </a:r>
            <a:endParaRPr lang="ru-RU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работы было определено, что благодаря компьютерным сетям, мы можем обмениваться информацией из любого уголка мира и облегчить работу сотрудников. </a:t>
            </a:r>
          </a:p>
          <a:p>
            <a:pPr hangingPunct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Организованный локальная сеть удовлетворяет всем заявленным к нему требованиям и реализует необходимые функции. </a:t>
            </a:r>
          </a:p>
          <a:p>
            <a:pPr hangingPunct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Практическую ценность выпускной квалицированной работы видим в том, что данная сеть возможно реализовать без особых усилий в МАОУ «Лицей-интернат №2».</a:t>
            </a:r>
          </a:p>
          <a:p>
            <a:pPr hangingPunct="0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можно сказать, что поставленные задачи были решены, цель выпускной квалицированной работы достигнута.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133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МАОУ «Лицей-интернат №2»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 проекта, МАОУ «Лицей-интернат №2» –общеобразовательное учреждение для одаренных детей, находящийся в г. Казань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225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Топология локальной вычислительной сеть МАОУ «Лицея-интерната №2» был построен на программе «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222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Школа имеет 2 здания Лицея и Интерната, каждое здание имеет свою топологию и подключено к своему Интернету. В здании интерната находится компьютерный класс с 10 компьютерами и 3 компьютерами для персонала.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398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здании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лиция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находится 3 компьютерных класса с 10 компьютерами 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компьютерами для персонала. Практические каждый компьютер находится в своём подсети и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409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СКС был построек с помощью программы «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473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изображении показан СКС интерната. Красными квадратами изображён розетка, куда подключаются конечные устройства (компьютеры). В телекоммуникационном шкафу находятся сетевые оборудования. Красные линии показывают, как будет проходить провод соединения.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438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 тут демонстрируется СКС здания лицея «» этажа и корпуса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BACE-0F9C-4504-A5B1-B90D59706E1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76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89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13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012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297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963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422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711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037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17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9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40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35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728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2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62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3553E-104C-40A4-9EB1-0B10DE89D7D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732AF-34D8-40B5-9FF5-080BEAB504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665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mp4"/><Relationship Id="rId7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FC596-BAC5-4CE1-B55D-55E3C8ECC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646" y="1"/>
            <a:ext cx="11330353" cy="488852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Частное образовательное учреждение высшего образования</a:t>
            </a:r>
            <a:b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«Казанский инновационный университет имени В.Г. </a:t>
            </a:r>
            <a:r>
              <a:rPr lang="ru-RU" sz="1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Тимирясова</a:t>
            </a: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b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КОЛЛЕДЖ</a:t>
            </a:r>
            <a:b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тему:</a:t>
            </a:r>
            <a:b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Организация локальной вычислительной сети для Муниципального автономного общеобразовательного учреждения «Лицей-интернат №2»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C282C21-B961-40E9-9132-9237FA359A9B}"/>
              </a:ext>
            </a:extLst>
          </p:cNvPr>
          <p:cNvSpPr txBox="1">
            <a:spLocks/>
          </p:cNvSpPr>
          <p:nvPr/>
        </p:nvSpPr>
        <p:spPr>
          <a:xfrm>
            <a:off x="7918938" y="5078217"/>
            <a:ext cx="4069644" cy="1123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Выполнил: 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Обучающийся гр. К1071/9</a:t>
            </a:r>
          </a:p>
          <a:p>
            <a:pPr>
              <a:lnSpc>
                <a:spcPct val="150000"/>
              </a:lnSpc>
            </a:pPr>
            <a:r>
              <a:rPr lang="ru-RU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Манахов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Фатих Ильясович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24A9F8-44C2-41C9-BB39-B25EFE46C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2" b="89883" l="3113" r="95914">
                        <a14:foregroundMark x1="25162" y1="44747" x2="25162" y2="44747"/>
                        <a14:foregroundMark x1="19390" y1="42477" x2="47211" y2="56161"/>
                        <a14:foregroundMark x1="24319" y1="58625" x2="27626" y2="41180"/>
                        <a14:foregroundMark x1="41958" y1="38197" x2="50519" y2="52335"/>
                        <a14:foregroundMark x1="53632" y1="37549" x2="61673" y2="56939"/>
                        <a14:foregroundMark x1="68288" y1="41829" x2="78145" y2="62387"/>
                        <a14:foregroundMark x1="55447" y1="59403" x2="54086" y2="46109"/>
                        <a14:foregroundMark x1="68936" y1="56485" x2="71206" y2="55318"/>
                        <a14:foregroundMark x1="75162" y1="50065" x2="79313" y2="42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8517" y="1323134"/>
            <a:ext cx="2242256" cy="224225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B77139A-8510-4301-9481-BC8D7A6D5046}"/>
              </a:ext>
            </a:extLst>
          </p:cNvPr>
          <p:cNvSpPr txBox="1">
            <a:spLocks/>
          </p:cNvSpPr>
          <p:nvPr/>
        </p:nvSpPr>
        <p:spPr>
          <a:xfrm>
            <a:off x="2027549" y="5078217"/>
            <a:ext cx="5023881" cy="1123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Ст. преподаватель</a:t>
            </a:r>
          </a:p>
          <a:p>
            <a:pPr>
              <a:lnSpc>
                <a:spcPct val="150000"/>
              </a:lnSpc>
            </a:pP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Василец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Александрович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EAACBC9-9154-4EF3-BD93-87FB04AB97E3}"/>
              </a:ext>
            </a:extLst>
          </p:cNvPr>
          <p:cNvSpPr txBox="1">
            <a:spLocks/>
          </p:cNvSpPr>
          <p:nvPr/>
        </p:nvSpPr>
        <p:spPr>
          <a:xfrm>
            <a:off x="5407105" y="6273969"/>
            <a:ext cx="2239433" cy="4609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Казань 2021</a:t>
            </a:r>
          </a:p>
        </p:txBody>
      </p:sp>
    </p:spTree>
    <p:extLst>
      <p:ext uri="{BB962C8B-B14F-4D97-AF65-F5344CB8AC3E}">
        <p14:creationId xmlns:p14="http://schemas.microsoft.com/office/powerpoint/2010/main" val="345900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2B660-5953-46A8-9514-1B1A731D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2749E6D-AC37-4713-8656-62299B208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04" y="0"/>
            <a:ext cx="8892547" cy="6289658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98516D-9C2E-41C1-9A13-0CCF7D197153}"/>
              </a:ext>
            </a:extLst>
          </p:cNvPr>
          <p:cNvSpPr txBox="1">
            <a:spLocks/>
          </p:cNvSpPr>
          <p:nvPr/>
        </p:nvSpPr>
        <p:spPr>
          <a:xfrm>
            <a:off x="1141412" y="6289658"/>
            <a:ext cx="10288587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1.9 – План расположения оборудования и кабельные трассы, здание Лицея, 2 этаж, 1 корпус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FBCD8AC-005D-4EF8-A296-103012354090}"/>
              </a:ext>
            </a:extLst>
          </p:cNvPr>
          <p:cNvSpPr txBox="1">
            <a:spLocks/>
          </p:cNvSpPr>
          <p:nvPr/>
        </p:nvSpPr>
        <p:spPr>
          <a:xfrm>
            <a:off x="11651224" y="5977179"/>
            <a:ext cx="599768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1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C1E79-4182-4BAA-A981-BFE86518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8A68C2D-87A0-41C4-9F70-9FCBE3DEC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7" y="0"/>
            <a:ext cx="8821606" cy="6239482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CFE8B11-56B6-4036-A5EB-73000C5F9591}"/>
              </a:ext>
            </a:extLst>
          </p:cNvPr>
          <p:cNvSpPr txBox="1">
            <a:spLocks/>
          </p:cNvSpPr>
          <p:nvPr/>
        </p:nvSpPr>
        <p:spPr>
          <a:xfrm>
            <a:off x="1141413" y="6289658"/>
            <a:ext cx="10318084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1.10 – План расположения оборудования и кабельные трассы, здание Лицея, 3 этаж, 1 корпус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B5D463A-7AA4-40EA-9B58-DE1197DAE9D8}"/>
              </a:ext>
            </a:extLst>
          </p:cNvPr>
          <p:cNvSpPr txBox="1">
            <a:spLocks/>
          </p:cNvSpPr>
          <p:nvPr/>
        </p:nvSpPr>
        <p:spPr>
          <a:xfrm>
            <a:off x="11651224" y="5977179"/>
            <a:ext cx="599768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98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1644D8-6753-4052-8716-CD93E879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00B7FDF-CC00-410B-8ECE-11781AAC6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26" y="0"/>
            <a:ext cx="8892547" cy="6289658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682C351-D822-4430-B46C-1DA904CE0D9C}"/>
              </a:ext>
            </a:extLst>
          </p:cNvPr>
          <p:cNvSpPr txBox="1">
            <a:spLocks/>
          </p:cNvSpPr>
          <p:nvPr/>
        </p:nvSpPr>
        <p:spPr>
          <a:xfrm>
            <a:off x="1141413" y="6289658"/>
            <a:ext cx="10318084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1.11 – План расположения оборудования и кабельные трассы, здание Лицея, 1 этаж, 2 корпус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4E06FF7-25F1-4BD6-8EF7-3CACC1B3AEEA}"/>
              </a:ext>
            </a:extLst>
          </p:cNvPr>
          <p:cNvSpPr txBox="1">
            <a:spLocks/>
          </p:cNvSpPr>
          <p:nvPr/>
        </p:nvSpPr>
        <p:spPr>
          <a:xfrm>
            <a:off x="11651224" y="5977179"/>
            <a:ext cx="599768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5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32EB6-D9E1-4C71-8692-33EE8E1D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F89FD46-4E39-4647-9261-632729A0E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04" y="0"/>
            <a:ext cx="8892547" cy="6289658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BEF14CC-13AD-4E7F-8353-D7D77B87778E}"/>
              </a:ext>
            </a:extLst>
          </p:cNvPr>
          <p:cNvSpPr txBox="1">
            <a:spLocks/>
          </p:cNvSpPr>
          <p:nvPr/>
        </p:nvSpPr>
        <p:spPr>
          <a:xfrm>
            <a:off x="1141413" y="6289658"/>
            <a:ext cx="10332832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1.12 – План расположения оборудования и кабельные трассы, здание Лицея, 2 этаж, 2 корпус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F42F0D8-3B0A-4B49-AC92-654BA47A497F}"/>
              </a:ext>
            </a:extLst>
          </p:cNvPr>
          <p:cNvSpPr txBox="1">
            <a:spLocks/>
          </p:cNvSpPr>
          <p:nvPr/>
        </p:nvSpPr>
        <p:spPr>
          <a:xfrm>
            <a:off x="11651224" y="5977179"/>
            <a:ext cx="599768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32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842A8-A33D-4955-B4E7-B0842097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8F38D41-98E8-4292-8D6C-90452D60B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0"/>
            <a:ext cx="8821606" cy="6239482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F49AF08-67DF-498D-B5B4-443FADD8D0C8}"/>
              </a:ext>
            </a:extLst>
          </p:cNvPr>
          <p:cNvSpPr txBox="1">
            <a:spLocks/>
          </p:cNvSpPr>
          <p:nvPr/>
        </p:nvSpPr>
        <p:spPr>
          <a:xfrm>
            <a:off x="1141413" y="6289658"/>
            <a:ext cx="10332832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1.13 – План расположения оборудования и кабельные трассы, здание Лицея, 3 этаж, 2 корпус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6ADCAEBD-ADE6-4C5B-88E2-064452F15F2B}"/>
              </a:ext>
            </a:extLst>
          </p:cNvPr>
          <p:cNvSpPr txBox="1">
            <a:spLocks/>
          </p:cNvSpPr>
          <p:nvPr/>
        </p:nvSpPr>
        <p:spPr>
          <a:xfrm>
            <a:off x="11651224" y="5977179"/>
            <a:ext cx="599768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5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AB1C1-887D-4939-94AA-EBD26FB3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5146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оборудование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Сравнения сетевых оборудований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A048552-0C42-43D6-8E32-C5CACFDBC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85" y="2323335"/>
            <a:ext cx="2783351" cy="1469957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B58E5B-DB4E-417B-ADC2-E3A619982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89768" l="1500" r="95667">
                        <a14:foregroundMark x1="68167" y1="43822" x2="68167" y2="43822"/>
                        <a14:foregroundMark x1="77000" y1="45560" x2="77000" y2="45560"/>
                        <a14:foregroundMark x1="77000" y1="52510" x2="77000" y2="52510"/>
                        <a14:foregroundMark x1="64833" y1="55405" x2="64833" y2="55405"/>
                        <a14:foregroundMark x1="58000" y1="54054" x2="58000" y2="54054"/>
                        <a14:foregroundMark x1="42333" y1="51737" x2="42333" y2="51737"/>
                        <a14:foregroundMark x1="35667" y1="50965" x2="35667" y2="50965"/>
                        <a14:foregroundMark x1="28333" y1="54247" x2="28333" y2="54247"/>
                        <a14:foregroundMark x1="24000" y1="53861" x2="24000" y2="53861"/>
                        <a14:foregroundMark x1="31500" y1="43243" x2="31500" y2="43243"/>
                        <a14:foregroundMark x1="33667" y1="40927" x2="33667" y2="409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62" y="1828686"/>
            <a:ext cx="2747962" cy="237240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75862C0-FE9C-4E90-9CC4-1B1A57F5E1EC}"/>
              </a:ext>
            </a:extLst>
          </p:cNvPr>
          <p:cNvSpPr txBox="1">
            <a:spLocks/>
          </p:cNvSpPr>
          <p:nvPr/>
        </p:nvSpPr>
        <p:spPr>
          <a:xfrm>
            <a:off x="622098" y="4201093"/>
            <a:ext cx="3149324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1.1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Cisco</a:t>
            </a:r>
            <a:endParaRPr lang="ru-RU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A4C4663-276D-4FEF-9A3D-D1BD156F7FF7}"/>
              </a:ext>
            </a:extLst>
          </p:cNvPr>
          <p:cNvSpPr txBox="1">
            <a:spLocks/>
          </p:cNvSpPr>
          <p:nvPr/>
        </p:nvSpPr>
        <p:spPr>
          <a:xfrm>
            <a:off x="4100126" y="4201093"/>
            <a:ext cx="3370234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– </a:t>
            </a:r>
            <a:r>
              <a:rPr lang="en-US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Mikrotik</a:t>
            </a:r>
            <a:endParaRPr lang="ru-RU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124172-A588-4BDB-B003-E0A237F9B81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A6C22DD-5B79-4EE6-A061-CA5FF4B7FA21}"/>
              </a:ext>
            </a:extLst>
          </p:cNvPr>
          <p:cNvSpPr txBox="1">
            <a:spLocks/>
          </p:cNvSpPr>
          <p:nvPr/>
        </p:nvSpPr>
        <p:spPr>
          <a:xfrm>
            <a:off x="8302773" y="4201093"/>
            <a:ext cx="3149324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– </a:t>
            </a:r>
            <a:r>
              <a:rPr lang="en-US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tp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-link</a:t>
            </a:r>
            <a:endParaRPr lang="ru-RU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73C3EF9B-C038-4FB1-B4EA-3FFE29A6B948}"/>
              </a:ext>
            </a:extLst>
          </p:cNvPr>
          <p:cNvSpPr txBox="1">
            <a:spLocks/>
          </p:cNvSpPr>
          <p:nvPr/>
        </p:nvSpPr>
        <p:spPr>
          <a:xfrm>
            <a:off x="11651224" y="5977179"/>
            <a:ext cx="599768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775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AB1C1-887D-4939-94AA-EBD26FB3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066799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оборудование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41E75F3-1740-4D3B-8DA7-0AC078DC3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4" y="1658144"/>
            <a:ext cx="5566997" cy="354171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006E15-C23B-48A9-A90A-26A2B097B0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50" y="2512615"/>
            <a:ext cx="4933636" cy="183276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11A5CBA-4490-4330-B889-52CF2342A223}"/>
              </a:ext>
            </a:extLst>
          </p:cNvPr>
          <p:cNvSpPr txBox="1">
            <a:spLocks/>
          </p:cNvSpPr>
          <p:nvPr/>
        </p:nvSpPr>
        <p:spPr>
          <a:xfrm>
            <a:off x="882037" y="4345384"/>
            <a:ext cx="4857749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– 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MIKROTIK CCR1009-7G-1C-1S+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ACA8369-BA22-4B4B-A58F-D7FA1572C00D}"/>
              </a:ext>
            </a:extLst>
          </p:cNvPr>
          <p:cNvSpPr txBox="1">
            <a:spLocks/>
          </p:cNvSpPr>
          <p:nvPr/>
        </p:nvSpPr>
        <p:spPr>
          <a:xfrm>
            <a:off x="6806837" y="4345384"/>
            <a:ext cx="4857749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– 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MIKROTIK CRS328-24P-4S+RM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D487FAD-F795-4D8F-B2B4-BA0487995631}"/>
              </a:ext>
            </a:extLst>
          </p:cNvPr>
          <p:cNvSpPr txBox="1">
            <a:spLocks/>
          </p:cNvSpPr>
          <p:nvPr/>
        </p:nvSpPr>
        <p:spPr>
          <a:xfrm>
            <a:off x="11651224" y="5977179"/>
            <a:ext cx="599768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9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F1F28-F393-49E1-BC45-A6F02FBE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162756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сетевого оборудование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3342E1F-865D-495F-B9E4-E53AC17758F8}"/>
              </a:ext>
            </a:extLst>
          </p:cNvPr>
          <p:cNvSpPr txBox="1">
            <a:spLocks/>
          </p:cNvSpPr>
          <p:nvPr/>
        </p:nvSpPr>
        <p:spPr>
          <a:xfrm>
            <a:off x="3340100" y="5801750"/>
            <a:ext cx="5508622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1.19 – Настройка </a:t>
            </a:r>
            <a:r>
              <a:rPr lang="en-US" sz="24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Mikrotik</a:t>
            </a:r>
            <a:endParaRPr lang="ru-RU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2ECC41-BD3B-4823-AE5D-9AC54B7916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1" b="17879"/>
          <a:stretch/>
        </p:blipFill>
        <p:spPr>
          <a:xfrm>
            <a:off x="1141412" y="1434818"/>
            <a:ext cx="10027886" cy="3988364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97D2EF2A-F048-4EAF-B8B6-1CF1CF5D3AFE}"/>
              </a:ext>
            </a:extLst>
          </p:cNvPr>
          <p:cNvSpPr txBox="1">
            <a:spLocks/>
          </p:cNvSpPr>
          <p:nvPr/>
        </p:nvSpPr>
        <p:spPr>
          <a:xfrm>
            <a:off x="11651224" y="5977179"/>
            <a:ext cx="599768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95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7CF0044-4B8E-44D4-81BD-A38036509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65" t="1272" r="1870" b="328"/>
          <a:stretch/>
        </p:blipFill>
        <p:spPr>
          <a:xfrm>
            <a:off x="1593702" y="924951"/>
            <a:ext cx="9001417" cy="519480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48E59C7-F272-4C3C-B124-869003C2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162756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локальной сети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6DC9A3F-92A6-4A5A-BAFB-A2C2B6981599}"/>
              </a:ext>
            </a:extLst>
          </p:cNvPr>
          <p:cNvSpPr txBox="1">
            <a:spLocks/>
          </p:cNvSpPr>
          <p:nvPr/>
        </p:nvSpPr>
        <p:spPr>
          <a:xfrm>
            <a:off x="2102595" y="6119756"/>
            <a:ext cx="7983630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1.20 – 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EVE-NG 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Workstation Pro</a:t>
            </a:r>
            <a:endParaRPr lang="ru-RU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BE6F1DF0-745F-481B-86D7-64785A7E387B}"/>
              </a:ext>
            </a:extLst>
          </p:cNvPr>
          <p:cNvSpPr txBox="1">
            <a:spLocks/>
          </p:cNvSpPr>
          <p:nvPr/>
        </p:nvSpPr>
        <p:spPr>
          <a:xfrm>
            <a:off x="11651224" y="5977179"/>
            <a:ext cx="599768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15255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05F04-CC8D-408E-B61F-57071026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1E0B5ED-658F-4F5F-8297-F71E41E1F010}"/>
              </a:ext>
            </a:extLst>
          </p:cNvPr>
          <p:cNvSpPr txBox="1">
            <a:spLocks/>
          </p:cNvSpPr>
          <p:nvPr/>
        </p:nvSpPr>
        <p:spPr>
          <a:xfrm>
            <a:off x="11740443" y="6019800"/>
            <a:ext cx="451557" cy="448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EVE-NG">
            <a:hlinkClick r:id="" action="ppaction://media"/>
            <a:extLst>
              <a:ext uri="{FF2B5EF4-FFF2-40B4-BE49-F238E27FC236}">
                <a16:creationId xmlns:a16="http://schemas.microsoft.com/office/drawing/2014/main" id="{C4BFFD71-7055-4283-9173-DD9CFB404E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" t="1" r="-10" b="9906"/>
          <a:stretch/>
        </p:blipFill>
        <p:spPr>
          <a:xfrm>
            <a:off x="-1248" y="339725"/>
            <a:ext cx="12191320" cy="6178550"/>
          </a:xfrm>
        </p:spPr>
      </p:pic>
    </p:spTree>
    <p:extLst>
      <p:ext uri="{BB962C8B-B14F-4D97-AF65-F5344CB8AC3E}">
        <p14:creationId xmlns:p14="http://schemas.microsoft.com/office/powerpoint/2010/main" val="348561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4F455-BD92-40EC-84BD-E476B2D49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066799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E27F04-95B9-4AA7-8DDA-ECB653326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4" y="1066799"/>
            <a:ext cx="6963811" cy="5222859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8FB9B5-D0CC-4299-A0FA-F426AAAB4B83}"/>
              </a:ext>
            </a:extLst>
          </p:cNvPr>
          <p:cNvSpPr txBox="1">
            <a:spLocks/>
          </p:cNvSpPr>
          <p:nvPr/>
        </p:nvSpPr>
        <p:spPr>
          <a:xfrm>
            <a:off x="2614095" y="6289658"/>
            <a:ext cx="6963810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1.1 – Аудитория с компьютерами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4A7BAC67-FCF3-4C15-BDBE-1E7595C158C5}"/>
              </a:ext>
            </a:extLst>
          </p:cNvPr>
          <p:cNvSpPr txBox="1">
            <a:spLocks/>
          </p:cNvSpPr>
          <p:nvPr/>
        </p:nvSpPr>
        <p:spPr>
          <a:xfrm>
            <a:off x="11725695" y="5931310"/>
            <a:ext cx="451557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24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16337-89E5-4677-9417-A39AF965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2" y="3612318"/>
            <a:ext cx="5643563" cy="697635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9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C0E9F15-502D-4B8F-9E2B-06C209B0E333}"/>
              </a:ext>
            </a:extLst>
          </p:cNvPr>
          <p:cNvSpPr txBox="1">
            <a:spLocks/>
          </p:cNvSpPr>
          <p:nvPr/>
        </p:nvSpPr>
        <p:spPr>
          <a:xfrm>
            <a:off x="6200757" y="2563655"/>
            <a:ext cx="5867079" cy="647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15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214A09E-7AA9-4431-87E0-DD52CD739908}"/>
              </a:ext>
            </a:extLst>
          </p:cNvPr>
          <p:cNvSpPr txBox="1">
            <a:spLocks/>
          </p:cNvSpPr>
          <p:nvPr/>
        </p:nvSpPr>
        <p:spPr>
          <a:xfrm>
            <a:off x="11740443" y="6019800"/>
            <a:ext cx="451557" cy="448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tudent9 2021-06-08 20-52-50">
            <a:hlinkClick r:id="" action="ppaction://media"/>
            <a:extLst>
              <a:ext uri="{FF2B5EF4-FFF2-40B4-BE49-F238E27FC236}">
                <a16:creationId xmlns:a16="http://schemas.microsoft.com/office/drawing/2014/main" id="{3EF73559-90E4-4270-B18B-31080C2C3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012" y="70606"/>
            <a:ext cx="5867078" cy="3541712"/>
          </a:xfrm>
          <a:prstGeom prst="rect">
            <a:avLst/>
          </a:prstGeom>
        </p:spPr>
      </p:pic>
      <p:pic>
        <p:nvPicPr>
          <p:cNvPr id="8" name="Teacher15 2021-06-08 20-54-00">
            <a:hlinkClick r:id="" action="ppaction://media"/>
            <a:extLst>
              <a:ext uri="{FF2B5EF4-FFF2-40B4-BE49-F238E27FC236}">
                <a16:creationId xmlns:a16="http://schemas.microsoft.com/office/drawing/2014/main" id="{2198EFDE-2B5C-480F-80B0-F1669173ED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00758" y="3224848"/>
            <a:ext cx="5867079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1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CFC596-BAC5-4CE1-B55D-55E3C8ECC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692" y="0"/>
            <a:ext cx="10697308" cy="590843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Частное образовательное учреждение высшего образования</a:t>
            </a:r>
            <a:b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«Казанский инновационный университет имени В.Г. </a:t>
            </a:r>
            <a:r>
              <a:rPr lang="ru-RU" sz="1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Тимирясова</a:t>
            </a: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b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КОЛЛЕДЖ</a:t>
            </a:r>
            <a:b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b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тему:</a:t>
            </a:r>
            <a:b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Организация локальной вычислительной сети для Муниципального автономного общеобразовательного учреждения «Лицей-интернат №2»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24A9F8-44C2-41C9-BB39-B25EFE46C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2" b="89883" l="3113" r="95914">
                        <a14:foregroundMark x1="25162" y1="44747" x2="25162" y2="44747"/>
                        <a14:foregroundMark x1="19390" y1="42477" x2="47211" y2="56161"/>
                        <a14:foregroundMark x1="24319" y1="58625" x2="27626" y2="41180"/>
                        <a14:foregroundMark x1="41958" y1="38197" x2="50519" y2="52335"/>
                        <a14:foregroundMark x1="53632" y1="37549" x2="61673" y2="56939"/>
                        <a14:foregroundMark x1="68288" y1="41829" x2="78145" y2="62387"/>
                        <a14:foregroundMark x1="55447" y1="59403" x2="54086" y2="46109"/>
                        <a14:foregroundMark x1="68936" y1="56485" x2="71206" y2="55318"/>
                        <a14:foregroundMark x1="75162" y1="50065" x2="79313" y2="42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2218" y="1305549"/>
            <a:ext cx="2242256" cy="224225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DF33483D-3504-42C0-9322-ADC8749CE1F3}"/>
              </a:ext>
            </a:extLst>
          </p:cNvPr>
          <p:cNvSpPr txBox="1">
            <a:spLocks/>
          </p:cNvSpPr>
          <p:nvPr/>
        </p:nvSpPr>
        <p:spPr>
          <a:xfrm>
            <a:off x="11469580" y="6075514"/>
            <a:ext cx="599768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9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9D576-7DA8-47A5-BAA0-A86502E7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организации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B88E5F-E955-46D8-BA6A-3B13A259C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26" y="940075"/>
            <a:ext cx="9510370" cy="534958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8409587-6C72-42F7-A109-7213F3C9C185}"/>
              </a:ext>
            </a:extLst>
          </p:cNvPr>
          <p:cNvSpPr txBox="1">
            <a:spLocks/>
          </p:cNvSpPr>
          <p:nvPr/>
        </p:nvSpPr>
        <p:spPr>
          <a:xfrm>
            <a:off x="1339226" y="6289658"/>
            <a:ext cx="9510369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1.2 – Здания МАОУ «Лицея-интерната №2»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30FD6CE-EAA0-4B23-9B56-D9CC00F235D5}"/>
              </a:ext>
            </a:extLst>
          </p:cNvPr>
          <p:cNvSpPr txBox="1">
            <a:spLocks/>
          </p:cNvSpPr>
          <p:nvPr/>
        </p:nvSpPr>
        <p:spPr>
          <a:xfrm>
            <a:off x="11725695" y="5931310"/>
            <a:ext cx="451557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1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DB8292-DB8B-4499-8072-7E3AE3EF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Топология локальной вычислительной сети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969FC-289C-4C68-AC30-B6AF69FA63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69433" y="869195"/>
            <a:ext cx="7049955" cy="542046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D6B4E4B-638F-4363-A6F8-34634F54FE8A}"/>
              </a:ext>
            </a:extLst>
          </p:cNvPr>
          <p:cNvSpPr txBox="1">
            <a:spLocks/>
          </p:cNvSpPr>
          <p:nvPr/>
        </p:nvSpPr>
        <p:spPr>
          <a:xfrm>
            <a:off x="2569434" y="6289658"/>
            <a:ext cx="7049954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1.3 – Программа «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draw.io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4A708F0-17AB-4212-AEE6-D3F37BD44BDA}"/>
              </a:ext>
            </a:extLst>
          </p:cNvPr>
          <p:cNvSpPr txBox="1">
            <a:spLocks/>
          </p:cNvSpPr>
          <p:nvPr/>
        </p:nvSpPr>
        <p:spPr>
          <a:xfrm>
            <a:off x="11725695" y="5931310"/>
            <a:ext cx="451557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1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83A1EC80-548C-4CF3-857E-D8105A95C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92" y="245010"/>
            <a:ext cx="8490016" cy="6044648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0D30B41-D5D9-4ED6-9C58-FC2977E65BF1}"/>
              </a:ext>
            </a:extLst>
          </p:cNvPr>
          <p:cNvSpPr txBox="1">
            <a:spLocks/>
          </p:cNvSpPr>
          <p:nvPr/>
        </p:nvSpPr>
        <p:spPr>
          <a:xfrm>
            <a:off x="1850992" y="6289658"/>
            <a:ext cx="8490015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</a:t>
            </a: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Топология ЛВС интерната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963C30E-F139-47CB-BF54-D79F97752879}"/>
              </a:ext>
            </a:extLst>
          </p:cNvPr>
          <p:cNvSpPr txBox="1">
            <a:spLocks/>
          </p:cNvSpPr>
          <p:nvPr/>
        </p:nvSpPr>
        <p:spPr>
          <a:xfrm>
            <a:off x="11725695" y="5931310"/>
            <a:ext cx="451557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EA66311A-69D7-42FC-A657-554BAE438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73" y="0"/>
            <a:ext cx="9120854" cy="6239482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E8CE5D5-6B7C-4C87-90A0-AEFB32C4FF81}"/>
              </a:ext>
            </a:extLst>
          </p:cNvPr>
          <p:cNvSpPr txBox="1">
            <a:spLocks/>
          </p:cNvSpPr>
          <p:nvPr/>
        </p:nvSpPr>
        <p:spPr>
          <a:xfrm>
            <a:off x="1535573" y="6289658"/>
            <a:ext cx="9120854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1.5 – Топология ЛВС лицея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2B06BD2-FF4C-49E5-9D95-EFE52DBF65C0}"/>
              </a:ext>
            </a:extLst>
          </p:cNvPr>
          <p:cNvSpPr txBox="1">
            <a:spLocks/>
          </p:cNvSpPr>
          <p:nvPr/>
        </p:nvSpPr>
        <p:spPr>
          <a:xfrm>
            <a:off x="11725695" y="5931310"/>
            <a:ext cx="451557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73C6D-FEE0-4811-9142-062F4851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066799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Структурированная кабельная система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C1F336-F516-4C57-8E6F-8374A4ED6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76" y="914400"/>
            <a:ext cx="7192247" cy="537525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8F2C9DF-F470-47B9-86BA-F72CD86114B3}"/>
              </a:ext>
            </a:extLst>
          </p:cNvPr>
          <p:cNvSpPr txBox="1">
            <a:spLocks/>
          </p:cNvSpPr>
          <p:nvPr/>
        </p:nvSpPr>
        <p:spPr>
          <a:xfrm>
            <a:off x="2499877" y="6289658"/>
            <a:ext cx="7192246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1.6 – Структурированная кабельная система 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20E5990-E814-4DB6-95DE-A8CEB277EA6B}"/>
              </a:ext>
            </a:extLst>
          </p:cNvPr>
          <p:cNvSpPr txBox="1">
            <a:spLocks/>
          </p:cNvSpPr>
          <p:nvPr/>
        </p:nvSpPr>
        <p:spPr>
          <a:xfrm>
            <a:off x="11725695" y="5931310"/>
            <a:ext cx="451557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14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C0ECB600-ADFD-4B0C-8079-CC93F12AA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0"/>
            <a:ext cx="8892547" cy="6289658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9D5A0F-72DE-4411-AAEE-5E76ECC10E9F}"/>
              </a:ext>
            </a:extLst>
          </p:cNvPr>
          <p:cNvSpPr txBox="1">
            <a:spLocks/>
          </p:cNvSpPr>
          <p:nvPr/>
        </p:nvSpPr>
        <p:spPr>
          <a:xfrm>
            <a:off x="1135626" y="6289658"/>
            <a:ext cx="10235379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1.7 – План расположения оборудования и кабельные трассы, здание Интерната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287138E-2747-410F-8DC8-5A35A807B62B}"/>
              </a:ext>
            </a:extLst>
          </p:cNvPr>
          <p:cNvSpPr txBox="1">
            <a:spLocks/>
          </p:cNvSpPr>
          <p:nvPr/>
        </p:nvSpPr>
        <p:spPr>
          <a:xfrm>
            <a:off x="11725695" y="5931310"/>
            <a:ext cx="451557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6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7031D-4D33-4E9C-A2CB-C1921747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8002A7-6AB4-422C-B453-ACF46D91F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7" y="0"/>
            <a:ext cx="8821606" cy="6239482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B565452-DB2C-4644-81C6-F3AAFFA0EA6C}"/>
              </a:ext>
            </a:extLst>
          </p:cNvPr>
          <p:cNvSpPr txBox="1">
            <a:spLocks/>
          </p:cNvSpPr>
          <p:nvPr/>
        </p:nvSpPr>
        <p:spPr>
          <a:xfrm>
            <a:off x="1141412" y="6289658"/>
            <a:ext cx="10229593" cy="568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1.8 – План расположения оборудования и кабельные трассы, здание Лицея, 1 этаж, 1 корпус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C12C68A-8AF1-4934-9218-9150F9C64C20}"/>
              </a:ext>
            </a:extLst>
          </p:cNvPr>
          <p:cNvSpPr txBox="1">
            <a:spLocks/>
          </p:cNvSpPr>
          <p:nvPr/>
        </p:nvSpPr>
        <p:spPr>
          <a:xfrm>
            <a:off x="11725695" y="5931310"/>
            <a:ext cx="451557" cy="448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249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1186</TotalTime>
  <Words>1394</Words>
  <Application>Microsoft Office PowerPoint</Application>
  <PresentationFormat>Широкоэкранный</PresentationFormat>
  <Paragraphs>159</Paragraphs>
  <Slides>21</Slides>
  <Notes>21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Times New Roman</vt:lpstr>
      <vt:lpstr>Tw Cen MT</vt:lpstr>
      <vt:lpstr>Контур</vt:lpstr>
      <vt:lpstr>Частное образовательное учреждение высшего образования «Казанский инновационный университет имени В.Г. Тимирясова» КОЛЛЕДЖ     Выпускная квалификационная работа на тему: Организация локальной вычислительной сети для Муниципального автономного общеобразовательного учреждения «Лицей-интернат №2»</vt:lpstr>
      <vt:lpstr>Введение</vt:lpstr>
      <vt:lpstr>О организации</vt:lpstr>
      <vt:lpstr>Топология локальной вычислительной сети</vt:lpstr>
      <vt:lpstr>Презентация PowerPoint</vt:lpstr>
      <vt:lpstr>Презентация PowerPoint</vt:lpstr>
      <vt:lpstr>Структурированная кабельная система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Выбор оборудование Сравнения сетевых оборудований</vt:lpstr>
      <vt:lpstr>Выбор оборудование</vt:lpstr>
      <vt:lpstr>Настройка сетевого оборудование</vt:lpstr>
      <vt:lpstr>Реализация локальной сети</vt:lpstr>
      <vt:lpstr>Презентация PowerPoint</vt:lpstr>
      <vt:lpstr>Пользователь Student 9</vt:lpstr>
      <vt:lpstr>Частное образовательное учреждение высшего образования «Казанский инновационный университет имени В.Г. Тимирясова» КОЛЛЕДЖ      ЗАКЛЮЧЕНИЕ  Выпускная квалификационная работа на тему: Организация локальной вычислительной сети для Муниципального автономного общеобразовательного учреждения «Лицей-интернат №2»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Частное образовательное учреждение высшего образования «Казанский инновационный университет имени В.Г. Тимирясова»   КОЛЛЕДЖ   Выпускная квалификационная работа на тему: Организация локальной вычислительной сети для Муниципального автономного общеобразовательного учреждения «Лицей-интернат №2»</dc:title>
  <dc:creator>fmanakhov</dc:creator>
  <cp:lastModifiedBy>fmanakhov</cp:lastModifiedBy>
  <cp:revision>69</cp:revision>
  <cp:lastPrinted>2021-06-15T08:35:27Z</cp:lastPrinted>
  <dcterms:created xsi:type="dcterms:W3CDTF">2021-05-18T19:56:33Z</dcterms:created>
  <dcterms:modified xsi:type="dcterms:W3CDTF">2021-06-15T08:39:29Z</dcterms:modified>
</cp:coreProperties>
</file>